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handoutMasterIdLst>
    <p:handoutMasterId r:id="rId30"/>
  </p:handoutMasterIdLst>
  <p:sldIdLst>
    <p:sldId id="260" r:id="rId2"/>
    <p:sldId id="261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086" autoAdjust="0"/>
    <p:restoredTop sz="97552" autoAdjust="0"/>
  </p:normalViewPr>
  <p:slideViewPr>
    <p:cSldViewPr>
      <p:cViewPr>
        <p:scale>
          <a:sx n="100" d="100"/>
          <a:sy n="100" d="100"/>
        </p:scale>
        <p:origin x="-270" y="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BBA1A-286C-4106-A058-1288DB40B260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34606-5DB5-43F3-9266-74F42EBD9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022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D883F-16D3-4F7C-B53A-92C1568DB100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A1BC8-14FC-42AC-879F-35B0CB4A3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7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1BC8-14FC-42AC-879F-35B0CB4A363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005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1BC8-14FC-42AC-879F-35B0CB4A363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805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1BC8-14FC-42AC-879F-35B0CB4A363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891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1BC8-14FC-42AC-879F-35B0CB4A363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93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1BC8-14FC-42AC-879F-35B0CB4A363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538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1BC8-14FC-42AC-879F-35B0CB4A363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643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1BC8-14FC-42AC-879F-35B0CB4A363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8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1BC8-14FC-42AC-879F-35B0CB4A363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620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1BC8-14FC-42AC-879F-35B0CB4A363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04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 зал): мой ВК - скачать Направления консультативной поддержки.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1BC8-14FC-42AC-879F-35B0CB4A363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728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1BC8-14FC-42AC-879F-35B0CB4A363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820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1BC8-14FC-42AC-879F-35B0CB4A363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484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1BC8-14FC-42AC-879F-35B0CB4A363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98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1BC8-14FC-42AC-879F-35B0CB4A363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614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1BC8-14FC-42AC-879F-35B0CB4A363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936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1BC8-14FC-42AC-879F-35B0CB4A363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78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1BC8-14FC-42AC-879F-35B0CB4A363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54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1BC8-14FC-42AC-879F-35B0CB4A363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493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1BC8-14FC-42AC-879F-35B0CB4A363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3938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1BC8-14FC-42AC-879F-35B0CB4A363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105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1BC8-14FC-42AC-879F-35B0CB4A363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844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1BC8-14FC-42AC-879F-35B0CB4A363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384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1BC8-14FC-42AC-879F-35B0CB4A363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07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1BC8-14FC-42AC-879F-35B0CB4A363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57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1BC8-14FC-42AC-879F-35B0CB4A363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910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1BC8-14FC-42AC-879F-35B0CB4A363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27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1BC8-14FC-42AC-879F-35B0CB4A363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48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6BF0-AFF1-4EC5-884B-4DA4D1A9D5FB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425F-FB4E-4FDC-8F0C-CF8B826C4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6BF0-AFF1-4EC5-884B-4DA4D1A9D5FB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425F-FB4E-4FDC-8F0C-CF8B826C4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6BF0-AFF1-4EC5-884B-4DA4D1A9D5FB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425F-FB4E-4FDC-8F0C-CF8B826C4A6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6BF0-AFF1-4EC5-884B-4DA4D1A9D5FB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425F-FB4E-4FDC-8F0C-CF8B826C4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00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6BF0-AFF1-4EC5-884B-4DA4D1A9D5FB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425F-FB4E-4FDC-8F0C-CF8B826C4A6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6BF0-AFF1-4EC5-884B-4DA4D1A9D5FB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425F-FB4E-4FDC-8F0C-CF8B826C4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6BF0-AFF1-4EC5-884B-4DA4D1A9D5FB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425F-FB4E-4FDC-8F0C-CF8B826C4A6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6BF0-AFF1-4EC5-884B-4DA4D1A9D5FB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425F-FB4E-4FDC-8F0C-CF8B826C4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6BF0-AFF1-4EC5-884B-4DA4D1A9D5FB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425F-FB4E-4FDC-8F0C-CF8B826C4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6BF0-AFF1-4EC5-884B-4DA4D1A9D5FB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425F-FB4E-4FDC-8F0C-CF8B826C4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6BF0-AFF1-4EC5-884B-4DA4D1A9D5FB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425F-FB4E-4FDC-8F0C-CF8B826C4A6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6BF0-AFF1-4EC5-884B-4DA4D1A9D5FB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425F-FB4E-4FDC-8F0C-CF8B826C4A6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E16BF0-AFF1-4EC5-884B-4DA4D1A9D5FB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531425F-FB4E-4FDC-8F0C-CF8B826C4A6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narodsport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wd@narodsport.ru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gorshushak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ru-RU" altLang="zh-CN" sz="4000" b="1" dirty="0" smtClean="0">
                <a:solidFill>
                  <a:schemeClr val="bg1"/>
                </a:solidFill>
                <a:latin typeface="Cambria"/>
                <a:ea typeface="SimSun"/>
              </a:rPr>
              <a:t>Проектная деятельность</a:t>
            </a:r>
            <a:endParaRPr lang="zh-CN" altLang="en-US" sz="4000" b="1" i="0" u="none" strike="noStrike" baseline="0" dirty="0" smtClean="0">
              <a:solidFill>
                <a:schemeClr val="bg1"/>
              </a:solidFill>
              <a:latin typeface="Cambria"/>
              <a:ea typeface="SimSu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708920"/>
            <a:ext cx="8568952" cy="3450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/>
              <a:t>Семинар-тренинг </a:t>
            </a:r>
          </a:p>
          <a:p>
            <a:pPr marL="0" indent="0" algn="ctr">
              <a:buNone/>
            </a:pPr>
            <a:r>
              <a:rPr lang="ru-RU" sz="2800" b="1" dirty="0" smtClean="0"/>
              <a:t>Открытой самообразовательной деловой игры «ВыДвижение»</a:t>
            </a:r>
          </a:p>
          <a:p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7-8 апреля 2017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73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7-8 апреля. Что делаем?</a:t>
            </a:r>
            <a:endParaRPr lang="zh-CN" altLang="en-US" sz="4000" b="1" i="0" u="none" strike="noStrike" baseline="0" dirty="0" smtClean="0">
              <a:solidFill>
                <a:schemeClr val="bg1"/>
              </a:solidFill>
              <a:latin typeface="Cambria"/>
              <a:ea typeface="SimSu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2067" y="3140967"/>
            <a:ext cx="7408333" cy="2985195"/>
          </a:xfrm>
        </p:spPr>
        <p:txBody>
          <a:bodyPr/>
          <a:lstStyle/>
          <a:p>
            <a:r>
              <a:rPr lang="ru-RU" dirty="0" smtClean="0"/>
              <a:t>Заполнение анкеты. Анкету надо сдать ведущему;</a:t>
            </a:r>
          </a:p>
          <a:p>
            <a:r>
              <a:rPr lang="ru-RU" dirty="0" smtClean="0"/>
              <a:t>Разбор целей и ценностей проектной работы;</a:t>
            </a:r>
          </a:p>
          <a:p>
            <a:r>
              <a:rPr lang="ru-RU" dirty="0" smtClean="0"/>
              <a:t>Тест </a:t>
            </a:r>
            <a:r>
              <a:rPr lang="en-US" dirty="0" smtClean="0"/>
              <a:t>WD</a:t>
            </a:r>
            <a:r>
              <a:rPr lang="ru-RU" dirty="0" smtClean="0"/>
              <a:t>;</a:t>
            </a:r>
          </a:p>
          <a:p>
            <a:r>
              <a:rPr lang="ru-RU" dirty="0" smtClean="0"/>
              <a:t>Формулирование проекта;</a:t>
            </a:r>
          </a:p>
          <a:p>
            <a:r>
              <a:rPr lang="ru-RU" dirty="0" smtClean="0"/>
              <a:t>Защита проекта;</a:t>
            </a:r>
          </a:p>
          <a:p>
            <a:r>
              <a:rPr lang="ru-RU" dirty="0" smtClean="0"/>
              <a:t>Планирование совместной работы на 2017-2018 год.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70" y="6381328"/>
            <a:ext cx="1816817" cy="3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Документ</a:t>
            </a:r>
            <a:r>
              <a:rPr lang="zh-CN" altLang="en-US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 </a:t>
            </a:r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Цели и ценности…</a:t>
            </a:r>
            <a:endParaRPr lang="zh-CN" altLang="en-US" sz="4000" b="1" i="0" u="none" strike="noStrike" baseline="0" dirty="0" smtClean="0">
              <a:solidFill>
                <a:schemeClr val="bg1"/>
              </a:solidFill>
              <a:latin typeface="Cambria"/>
              <a:ea typeface="SimSu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75467"/>
            <a:ext cx="8568951" cy="34506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Задание 1. </a:t>
            </a:r>
            <a:r>
              <a:rPr lang="ru-RU" dirty="0" smtClean="0"/>
              <a:t>Внутри каждого из 9 комплектов ранжировать цели и ценности по важности достижения в 2017 году (1-е, 2-е и т.д. место).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 smtClean="0"/>
              <a:t>Задание 2. </a:t>
            </a:r>
            <a:r>
              <a:rPr lang="ru-RU" dirty="0" smtClean="0"/>
              <a:t>Внутри каждого из комплектов выбрать цели с номером 1 (самую важную).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Получается в вашем проекте 9 очевидных целей для деятельности.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70" y="6381328"/>
            <a:ext cx="1816817" cy="3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Что делать с целями</a:t>
            </a:r>
            <a:endParaRPr lang="zh-CN" altLang="en-US" sz="4000" b="1" i="0" u="none" strike="noStrike" baseline="0" dirty="0" smtClean="0">
              <a:solidFill>
                <a:schemeClr val="bg1"/>
              </a:solidFill>
              <a:latin typeface="Cambria"/>
              <a:ea typeface="SimSu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zh-CN" dirty="0" smtClean="0"/>
              <a:t>Целей</a:t>
            </a:r>
            <a:r>
              <a:rPr lang="zh-CN" altLang="en-US" dirty="0" smtClean="0"/>
              <a:t> </a:t>
            </a:r>
            <a:r>
              <a:rPr lang="ru-RU" altLang="zh-CN" dirty="0"/>
              <a:t>может</a:t>
            </a:r>
            <a:r>
              <a:rPr lang="zh-CN" altLang="en-US" dirty="0"/>
              <a:t> </a:t>
            </a:r>
            <a:r>
              <a:rPr lang="ru-RU" altLang="zh-CN" dirty="0"/>
              <a:t>быть</a:t>
            </a:r>
            <a:r>
              <a:rPr lang="zh-CN" altLang="en-US" dirty="0"/>
              <a:t> </a:t>
            </a:r>
            <a:r>
              <a:rPr lang="ru-RU" altLang="zh-CN" dirty="0"/>
              <a:t>множество</a:t>
            </a:r>
            <a:r>
              <a:rPr lang="zh-CN" altLang="en-US" dirty="0"/>
              <a:t> </a:t>
            </a:r>
            <a:r>
              <a:rPr lang="ru-RU" altLang="zh-CN" dirty="0"/>
              <a:t>и</a:t>
            </a:r>
            <a:r>
              <a:rPr lang="zh-CN" altLang="en-US" dirty="0"/>
              <a:t> </a:t>
            </a:r>
            <a:r>
              <a:rPr lang="ru-RU" altLang="zh-CN" dirty="0"/>
              <a:t>их</a:t>
            </a:r>
            <a:r>
              <a:rPr lang="zh-CN" altLang="en-US" dirty="0"/>
              <a:t> </a:t>
            </a:r>
            <a:r>
              <a:rPr lang="ru-RU" altLang="zh-CN" dirty="0"/>
              <a:t>надо</a:t>
            </a:r>
            <a:r>
              <a:rPr lang="zh-CN" altLang="en-US" dirty="0"/>
              <a:t> </a:t>
            </a:r>
            <a:r>
              <a:rPr lang="ru-RU" altLang="zh-CN" dirty="0" smtClean="0"/>
              <a:t>развивать;</a:t>
            </a:r>
          </a:p>
          <a:p>
            <a:r>
              <a:rPr lang="ru-RU" dirty="0" smtClean="0"/>
              <a:t>У разных членов команды цели могут различаться;</a:t>
            </a:r>
          </a:p>
          <a:p>
            <a:r>
              <a:rPr lang="ru-RU" dirty="0" smtClean="0"/>
              <a:t>Разные партнеры, доноры помощи могут принять различные цели;</a:t>
            </a:r>
          </a:p>
          <a:p>
            <a:r>
              <a:rPr lang="ru-RU" dirty="0" smtClean="0"/>
              <a:t>Отдельные события в проекте могут преследовать разные цели из вашего списка;</a:t>
            </a:r>
          </a:p>
          <a:p>
            <a:r>
              <a:rPr lang="ru-RU" dirty="0" smtClean="0"/>
              <a:t>В случае навязывания извне вам ложных целей, вы их быстро вытесняете.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70" y="6381328"/>
            <a:ext cx="1816817" cy="3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Концепция Деловой игры</a:t>
            </a:r>
            <a:endParaRPr lang="zh-CN" altLang="en-US" sz="4000" b="1" i="0" u="none" strike="noStrike" baseline="0" dirty="0" smtClean="0">
              <a:solidFill>
                <a:schemeClr val="bg1"/>
              </a:solidFill>
              <a:latin typeface="Cambria"/>
              <a:ea typeface="SimSu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Молодежный лидер – естественный источник самозанятости молодежи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70" y="6381328"/>
            <a:ext cx="1816817" cy="3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Как Концепция действует?</a:t>
            </a:r>
            <a:endParaRPr lang="zh-CN" altLang="en-US" sz="4000" b="1" i="0" u="none" strike="noStrike" baseline="0" dirty="0" smtClean="0">
              <a:solidFill>
                <a:schemeClr val="bg1"/>
              </a:solidFill>
              <a:latin typeface="Cambria"/>
              <a:ea typeface="SimSu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2067" y="2564904"/>
            <a:ext cx="7408333" cy="3816423"/>
          </a:xfrm>
        </p:spPr>
        <p:txBody>
          <a:bodyPr/>
          <a:lstStyle/>
          <a:p>
            <a:r>
              <a:rPr lang="ru-RU" dirty="0" smtClean="0"/>
              <a:t>В центре внимания ставится молодежный лидер и его потенциал проектной активности;</a:t>
            </a:r>
          </a:p>
          <a:p>
            <a:r>
              <a:rPr lang="ru-RU" dirty="0" smtClean="0"/>
              <a:t>Становится не важно, устойчивая у него команда или стихийно сложившийся коллектив;</a:t>
            </a:r>
          </a:p>
          <a:p>
            <a:r>
              <a:rPr lang="ru-RU" dirty="0" smtClean="0"/>
              <a:t>Лидера и его команду допускают к календарному плану муниципалитета (спорт, культура, молодежная политика, …);</a:t>
            </a:r>
          </a:p>
          <a:p>
            <a:r>
              <a:rPr lang="ru-RU" dirty="0" smtClean="0"/>
              <a:t> Обязательное переучивание сотрудников муниципалитета для работы в новых условиях.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70" y="6381328"/>
            <a:ext cx="1816817" cy="3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Уход</a:t>
            </a:r>
            <a:r>
              <a:rPr lang="ru-RU" altLang="zh-CN" sz="4000" b="1" i="0" u="none" strike="noStrike" dirty="0" smtClean="0">
                <a:solidFill>
                  <a:schemeClr val="bg1"/>
                </a:solidFill>
                <a:latin typeface="Cambria"/>
                <a:ea typeface="SimSun"/>
              </a:rPr>
              <a:t> от </a:t>
            </a:r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манипулирования лидером</a:t>
            </a:r>
            <a:endParaRPr lang="zh-CN" altLang="en-US" sz="4000" b="1" i="0" u="none" strike="noStrike" baseline="0" dirty="0" smtClean="0">
              <a:solidFill>
                <a:schemeClr val="bg1"/>
              </a:solidFill>
              <a:latin typeface="Cambria"/>
              <a:ea typeface="SimSu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ЕЩЕ РАЗ О САМОМ ГЛАВНОМ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Свободный (самостоятельный) лидер защищен от манипулирования извне только в случае четкого понимания личных и командных целей проектной деятельности.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70" y="6381328"/>
            <a:ext cx="1816817" cy="3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Проекты РосНародСпорта</a:t>
            </a:r>
            <a:endParaRPr lang="zh-CN" altLang="en-US" sz="4000" b="1" i="0" u="none" strike="noStrike" baseline="0" dirty="0" smtClean="0">
              <a:solidFill>
                <a:schemeClr val="bg1"/>
              </a:solidFill>
              <a:latin typeface="Cambria"/>
              <a:ea typeface="SimSu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Фестиваль народного спорта </a:t>
            </a:r>
          </a:p>
          <a:p>
            <a:pPr marL="0" indent="0" algn="ctr">
              <a:buNone/>
            </a:pPr>
            <a:r>
              <a:rPr lang="ru-RU" sz="3200" dirty="0" smtClean="0"/>
              <a:t>«Верю в Победу!» </a:t>
            </a:r>
          </a:p>
          <a:p>
            <a:pPr marL="0" indent="0" algn="ctr">
              <a:buNone/>
            </a:pPr>
            <a:r>
              <a:rPr lang="ru-RU" dirty="0" smtClean="0"/>
              <a:t>(видеоролик)</a:t>
            </a:r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Деловая игра «ВыДвижение» </a:t>
            </a:r>
          </a:p>
          <a:p>
            <a:pPr marL="0" indent="0" algn="ctr">
              <a:buNone/>
            </a:pPr>
            <a:r>
              <a:rPr lang="ru-RU" dirty="0" smtClean="0"/>
              <a:t>(видеоролик)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70" y="6381328"/>
            <a:ext cx="1816817" cy="3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Свободное</a:t>
            </a:r>
            <a:r>
              <a:rPr lang="zh-CN" altLang="en-US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 </a:t>
            </a:r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владение</a:t>
            </a:r>
            <a:r>
              <a:rPr lang="zh-CN" altLang="en-US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 </a:t>
            </a:r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проектом</a:t>
            </a:r>
            <a:endParaRPr lang="zh-CN" altLang="en-US" sz="4000" b="1" i="0" u="none" strike="noStrike" baseline="0" dirty="0" smtClean="0">
              <a:solidFill>
                <a:schemeClr val="bg1"/>
              </a:solidFill>
              <a:latin typeface="Cambria"/>
              <a:ea typeface="SimSu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564904"/>
            <a:ext cx="8568951" cy="356125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dirty="0" smtClean="0"/>
              <a:t>В любое время под любое внешнее событие уметь расставить в рамках своего проекта </a:t>
            </a:r>
          </a:p>
          <a:p>
            <a:pPr marL="0" indent="0" algn="ctr">
              <a:buNone/>
            </a:pPr>
            <a:r>
              <a:rPr lang="ru-RU" sz="3200" dirty="0" smtClean="0"/>
              <a:t>15-20-30 событий</a:t>
            </a:r>
          </a:p>
          <a:p>
            <a:pPr marL="0" indent="0" algn="ctr">
              <a:buNone/>
            </a:pPr>
            <a:r>
              <a:rPr lang="ru-RU" sz="3200" dirty="0" smtClean="0"/>
              <a:t>и</a:t>
            </a:r>
          </a:p>
          <a:p>
            <a:pPr marL="0" indent="0" algn="ctr">
              <a:buNone/>
            </a:pPr>
            <a:r>
              <a:rPr lang="ru-RU" sz="3200" dirty="0" smtClean="0"/>
              <a:t>зафиксировать 10-15 дополнительных целей</a:t>
            </a:r>
          </a:p>
          <a:p>
            <a:pPr marL="0" indent="0" algn="ctr">
              <a:buNone/>
            </a:pPr>
            <a:endParaRPr lang="ru-RU" sz="3200" dirty="0"/>
          </a:p>
          <a:p>
            <a:pPr marL="0" indent="0" algn="ctr">
              <a:buNone/>
            </a:pPr>
            <a:r>
              <a:rPr lang="ru-RU" sz="3200" b="1" dirty="0" smtClean="0"/>
              <a:t>Ключевое требование – ранний старт.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70" y="6381328"/>
            <a:ext cx="1816817" cy="3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2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Направления консультативной помощи в 2017 году</a:t>
            </a:r>
            <a:endParaRPr lang="zh-CN" altLang="en-US" sz="4000" b="1" i="0" u="none" strike="noStrike" baseline="0" dirty="0" smtClean="0">
              <a:solidFill>
                <a:schemeClr val="bg1"/>
              </a:solidFill>
              <a:latin typeface="Cambria"/>
              <a:ea typeface="SimSu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 10 апреля через социальную сеть «ВКонтакте» на регулярной основе.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70" y="6381328"/>
            <a:ext cx="1816817" cy="3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Часть </a:t>
            </a:r>
            <a:r>
              <a:rPr lang="en-US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II</a:t>
            </a:r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 События Деловой игры «ВыДвижение»</a:t>
            </a:r>
            <a:endParaRPr lang="zh-CN" altLang="en-US" sz="4000" b="1" i="0" u="none" strike="noStrike" baseline="0" dirty="0" smtClean="0">
              <a:solidFill>
                <a:schemeClr val="bg1"/>
              </a:solidFill>
              <a:latin typeface="Cambria"/>
              <a:ea typeface="SimSu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564904"/>
            <a:ext cx="8640959" cy="356125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 2007 года проведено 10 совещаний со 100 руководителями общероссийских федераций по народным видам спорта, волонтерских организаций, муниципалитетов.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Что искали?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Какие меры общественной и государственной поддержки талантливой молодежи наиболее востребованы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70" y="6381328"/>
            <a:ext cx="1816817" cy="3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algn="r" rtl="0"/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Шушаков Игорь</a:t>
            </a:r>
            <a:endParaRPr lang="zh-CN" altLang="en-US" sz="4000" b="1" i="0" u="none" strike="noStrike" baseline="0" dirty="0" smtClean="0">
              <a:solidFill>
                <a:schemeClr val="bg1"/>
              </a:solidFill>
              <a:latin typeface="Cambria"/>
              <a:ea typeface="SimSu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948405" cy="3450696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b="1" dirty="0" smtClean="0"/>
              <a:t>Президент Комитета народного спорта</a:t>
            </a:r>
          </a:p>
          <a:p>
            <a:pPr marL="0" indent="0" algn="r">
              <a:buNone/>
            </a:pPr>
            <a:r>
              <a:rPr lang="ru-RU" b="1" dirty="0" smtClean="0"/>
              <a:t>«РосНародСпорт»</a:t>
            </a:r>
          </a:p>
          <a:p>
            <a:pPr marL="0" indent="0" algn="r">
              <a:buNone/>
            </a:pPr>
            <a:endParaRPr lang="ru-RU" b="1" dirty="0" smtClean="0"/>
          </a:p>
          <a:p>
            <a:pPr marL="0" indent="0" algn="r">
              <a:buNone/>
            </a:pPr>
            <a:r>
              <a:rPr lang="ru-RU" b="1" dirty="0" smtClean="0"/>
              <a:t>Руководитель Волонтерского центра</a:t>
            </a:r>
          </a:p>
          <a:p>
            <a:pPr marL="0" indent="0" algn="r">
              <a:buNone/>
            </a:pPr>
            <a:r>
              <a:rPr lang="ru-RU" b="1" dirty="0" smtClean="0"/>
              <a:t>«Знаю! Могу! Делаю!»</a:t>
            </a:r>
          </a:p>
          <a:p>
            <a:pPr marL="0" indent="0" algn="r">
              <a:buNone/>
            </a:pPr>
            <a:endParaRPr lang="ru-RU" b="1" dirty="0"/>
          </a:p>
          <a:p>
            <a:pPr marL="0" indent="0" algn="r">
              <a:buNone/>
            </a:pPr>
            <a:r>
              <a:rPr lang="ru-RU" b="1" dirty="0" smtClean="0"/>
              <a:t>Исполнительный директор </a:t>
            </a:r>
          </a:p>
          <a:p>
            <a:pPr marL="0" indent="0" algn="r">
              <a:buNone/>
            </a:pPr>
            <a:r>
              <a:rPr lang="ru-RU" b="1" dirty="0" smtClean="0"/>
              <a:t>Федерации санного спорта России, </a:t>
            </a:r>
          </a:p>
          <a:p>
            <a:pPr marL="0" indent="0" algn="r">
              <a:buNone/>
            </a:pPr>
            <a:r>
              <a:rPr lang="ru-RU" b="1" dirty="0" smtClean="0"/>
              <a:t>участник Олимпиады в Сочи в 2014 году</a:t>
            </a:r>
          </a:p>
          <a:p>
            <a:pPr marL="0" indent="0" algn="r">
              <a:buNone/>
            </a:pP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70" y="6381328"/>
            <a:ext cx="1816817" cy="36904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63774" y="1148727"/>
            <a:ext cx="3024336" cy="2981336"/>
            <a:chOff x="323528" y="1109994"/>
            <a:chExt cx="3024336" cy="298133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23528" y="1109994"/>
              <a:ext cx="3024336" cy="12295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3" descr="D:\РосНародСпорт\МЕДИАРЕСУРСЫ\Мое фото\ish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5" y="1187460"/>
              <a:ext cx="2888805" cy="290387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467544" y="4139788"/>
            <a:ext cx="2682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Телефон: + 7 906 7319552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499828"/>
            <a:ext cx="281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dirty="0" smtClean="0">
                <a:hlinkClick r:id="rId6"/>
              </a:rPr>
              <a:t>wd@narodsport.ru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5781" y="4859868"/>
            <a:ext cx="2888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7"/>
              </a:rPr>
              <a:t>www.narodsport.ru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5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Как это работает?</a:t>
            </a:r>
            <a:endParaRPr lang="zh-CN" altLang="en-US" sz="4000" b="1" i="0" u="none" strike="noStrike" baseline="0" dirty="0" smtClean="0">
              <a:solidFill>
                <a:schemeClr val="bg1"/>
              </a:solidFill>
              <a:latin typeface="Cambria"/>
              <a:ea typeface="SimSu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70" y="6381328"/>
            <a:ext cx="1816817" cy="36904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30" y="1885253"/>
            <a:ext cx="76390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81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338328"/>
            <a:ext cx="4330824" cy="1252728"/>
          </a:xfrm>
        </p:spPr>
        <p:txBody>
          <a:bodyPr>
            <a:normAutofit fontScale="90000"/>
          </a:bodyPr>
          <a:lstStyle/>
          <a:p>
            <a:pPr marR="0" rtl="0"/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Как это выглядит?</a:t>
            </a:r>
            <a:endParaRPr lang="zh-CN" altLang="en-US" sz="4000" b="1" i="0" u="none" strike="noStrike" baseline="0" dirty="0" smtClean="0">
              <a:solidFill>
                <a:schemeClr val="bg1"/>
              </a:solidFill>
              <a:latin typeface="Cambria"/>
              <a:ea typeface="SimSu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3968" y="2675467"/>
            <a:ext cx="3996432" cy="3450696"/>
          </a:xfrm>
        </p:spPr>
        <p:txBody>
          <a:bodyPr/>
          <a:lstStyle/>
          <a:p>
            <a:r>
              <a:rPr lang="ru-RU" dirty="0" smtClean="0"/>
              <a:t>41 событие реализовано в рамках создания и продвижения Деловой игры как общественной акции</a:t>
            </a:r>
          </a:p>
          <a:p>
            <a:endParaRPr lang="ru-RU" dirty="0" smtClean="0"/>
          </a:p>
          <a:p>
            <a:r>
              <a:rPr lang="ru-RU" dirty="0" smtClean="0"/>
              <a:t>Общий балл - 1430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70" y="6381328"/>
            <a:ext cx="1816817" cy="369041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66775"/>
            <a:ext cx="38576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79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Как защищать проект?</a:t>
            </a:r>
            <a:endParaRPr lang="zh-CN" altLang="en-US" sz="4000" b="1" i="0" u="none" strike="noStrike" baseline="0" dirty="0" smtClean="0">
              <a:solidFill>
                <a:schemeClr val="bg1"/>
              </a:solidFill>
              <a:latin typeface="Cambria"/>
              <a:ea typeface="SimSu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564904"/>
            <a:ext cx="8568951" cy="3561259"/>
          </a:xfrm>
        </p:spPr>
        <p:txBody>
          <a:bodyPr/>
          <a:lstStyle/>
          <a:p>
            <a:r>
              <a:rPr lang="ru-RU" dirty="0" smtClean="0"/>
              <a:t>У каждого донора, жюри свой набор требований</a:t>
            </a:r>
          </a:p>
          <a:p>
            <a:r>
              <a:rPr lang="ru-RU" dirty="0" smtClean="0"/>
              <a:t>Еще есть пережитки коррупционных схем</a:t>
            </a:r>
          </a:p>
          <a:p>
            <a:r>
              <a:rPr lang="ru-RU" dirty="0" smtClean="0"/>
              <a:t>Ранний старт – самое важное</a:t>
            </a:r>
          </a:p>
          <a:p>
            <a:r>
              <a:rPr lang="ru-RU" dirty="0" smtClean="0"/>
              <a:t>Объединять усилия в работе с донорами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70" y="6381328"/>
            <a:ext cx="1816817" cy="3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Как работает 12-месячное консультирование</a:t>
            </a:r>
            <a:endParaRPr lang="zh-CN" altLang="en-US" sz="4000" b="1" i="0" u="none" strike="noStrike" baseline="0" dirty="0" smtClean="0">
              <a:solidFill>
                <a:schemeClr val="bg1"/>
              </a:solidFill>
              <a:latin typeface="Cambria"/>
              <a:ea typeface="SimSu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3" y="2675466"/>
            <a:ext cx="8208912" cy="363385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Начинаем поиск проблемы, на которой требуется сконцентрироваться;</a:t>
            </a:r>
          </a:p>
          <a:p>
            <a:r>
              <a:rPr lang="ru-RU" dirty="0" smtClean="0"/>
              <a:t>Легализация проекта по Целям;</a:t>
            </a:r>
          </a:p>
          <a:p>
            <a:r>
              <a:rPr lang="ru-RU" dirty="0" smtClean="0"/>
              <a:t>Интеграция проекта в систему поддержки;</a:t>
            </a:r>
          </a:p>
          <a:p>
            <a:r>
              <a:rPr lang="ru-RU" dirty="0" smtClean="0"/>
              <a:t>Легализация по форме (</a:t>
            </a:r>
            <a:r>
              <a:rPr lang="ru-RU" dirty="0" err="1" smtClean="0"/>
              <a:t>добровольцыроссии.рф</a:t>
            </a:r>
            <a:r>
              <a:rPr lang="ru-RU" dirty="0" smtClean="0"/>
              <a:t>)</a:t>
            </a:r>
          </a:p>
          <a:p>
            <a:r>
              <a:rPr lang="ru-RU" dirty="0" smtClean="0"/>
              <a:t>Отработка механизма запуска десятков событий по проекту</a:t>
            </a:r>
          </a:p>
          <a:p>
            <a:r>
              <a:rPr lang="ru-RU" dirty="0" smtClean="0"/>
              <a:t>Создание матрицы сотрудничества (слияние событий из проекта с другими проектами товарищей)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70" y="6381328"/>
            <a:ext cx="1816817" cy="3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Выгоды от работы вместе</a:t>
            </a:r>
            <a:endParaRPr lang="zh-CN" altLang="en-US" sz="4000" b="1" i="0" u="none" strike="noStrike" baseline="0" dirty="0" smtClean="0">
              <a:solidFill>
                <a:schemeClr val="bg1"/>
              </a:solidFill>
              <a:latin typeface="Cambria"/>
              <a:ea typeface="SimSu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75467"/>
            <a:ext cx="8568951" cy="345069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 форуме присутствуют делегаты из 65 городов Московской области;</a:t>
            </a:r>
          </a:p>
          <a:p>
            <a:r>
              <a:rPr lang="ru-RU" dirty="0" smtClean="0"/>
              <a:t>В апреле пройдет еще два форума (КАРЬЕРА, МЕДИА);</a:t>
            </a:r>
          </a:p>
          <a:p>
            <a:r>
              <a:rPr lang="ru-RU" dirty="0" smtClean="0"/>
              <a:t>Создавая новую модель сотрудничества руководителей проектов – делегатов Форумов, Главное управление социальных коммуникаций стремится максимально увеличить число авторов проектов и количество самих проектов.</a:t>
            </a:r>
          </a:p>
          <a:p>
            <a:r>
              <a:rPr lang="ru-RU" dirty="0" smtClean="0"/>
              <a:t>Наша общая заинтересованность – поддержать усилия ГУСК и участвовать в самостоятельной проектной деятельности.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70" y="6381328"/>
            <a:ext cx="1816817" cy="3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Проекты под пристальным вниманием</a:t>
            </a:r>
            <a:endParaRPr lang="zh-CN" altLang="en-US" sz="4000" b="1" i="0" u="none" strike="noStrike" baseline="0" dirty="0" smtClean="0">
              <a:solidFill>
                <a:schemeClr val="bg1"/>
              </a:solidFill>
              <a:latin typeface="Cambria"/>
              <a:ea typeface="SimSu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Хроника на сайте РосНародСпорта</a:t>
            </a:r>
          </a:p>
          <a:p>
            <a:r>
              <a:rPr lang="ru-RU" dirty="0" smtClean="0"/>
              <a:t>Регистрация проектов на сайте </a:t>
            </a:r>
            <a:r>
              <a:rPr lang="ru-RU" dirty="0" err="1" smtClean="0"/>
              <a:t>добровольцыроссии.рф</a:t>
            </a:r>
            <a:endParaRPr lang="ru-RU" dirty="0" smtClean="0"/>
          </a:p>
          <a:p>
            <a:r>
              <a:rPr lang="ru-RU" dirty="0" smtClean="0"/>
              <a:t>Регулярные сводные отчеты в муниципалитет</a:t>
            </a:r>
          </a:p>
          <a:p>
            <a:r>
              <a:rPr lang="ru-RU" dirty="0" smtClean="0"/>
              <a:t>Регулярные обзоры по проектам в ГУСК</a:t>
            </a:r>
          </a:p>
          <a:p>
            <a:r>
              <a:rPr lang="ru-RU" dirty="0" smtClean="0"/>
              <a:t>Рассылки газеты «Знаю! Могу! Делаю!» со статьями авторов проектов в рамках Деловой игры «ВыДвижение»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70" y="6381328"/>
            <a:ext cx="1816817" cy="3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Кадровый резерв</a:t>
            </a:r>
            <a:endParaRPr lang="zh-CN" altLang="en-US" sz="4000" b="1" i="0" u="none" strike="noStrike" baseline="0" dirty="0" smtClean="0">
              <a:solidFill>
                <a:schemeClr val="bg1"/>
              </a:solidFill>
              <a:latin typeface="Cambria"/>
              <a:ea typeface="SimSu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Демонстрация потенциала авторов проектов на уровне руководства муниципалитетов, районов, области, ФАДМ, операторов грантов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70" y="6381328"/>
            <a:ext cx="1816817" cy="3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R="0" rtl="0"/>
            <a:r>
              <a:rPr lang="ru-RU" altLang="zh-CN" sz="32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Рабочее совещание авторов проектов</a:t>
            </a:r>
            <a:endParaRPr lang="zh-CN" altLang="en-US" sz="3200" b="1" i="0" u="none" strike="noStrike" baseline="0" dirty="0" smtClean="0">
              <a:solidFill>
                <a:schemeClr val="bg1"/>
              </a:solidFill>
              <a:latin typeface="Cambria"/>
              <a:ea typeface="SimSu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70" y="6381328"/>
            <a:ext cx="1816817" cy="369041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92" y="2123855"/>
            <a:ext cx="5825078" cy="425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478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ВКонтакте</a:t>
            </a:r>
            <a:endParaRPr lang="zh-CN" altLang="en-US" sz="4000" b="1" i="0" u="none" strike="noStrike" baseline="0" dirty="0" smtClean="0">
              <a:solidFill>
                <a:schemeClr val="bg1"/>
              </a:solidFill>
              <a:latin typeface="Cambria"/>
              <a:ea typeface="SimSu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2067" y="2708921"/>
            <a:ext cx="7408333" cy="34172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hlinkClick r:id="rId3"/>
              </a:rPr>
              <a:t>https://</a:t>
            </a:r>
            <a:r>
              <a:rPr lang="en-US" sz="4000" b="1" dirty="0" smtClean="0">
                <a:hlinkClick r:id="rId3"/>
              </a:rPr>
              <a:t>vk.com/igorshushakov</a:t>
            </a:r>
            <a:endParaRPr lang="ru-RU" sz="4000" b="1" dirty="0" smtClean="0"/>
          </a:p>
          <a:p>
            <a:pPr marL="0" indent="0" algn="ctr">
              <a:buNone/>
            </a:pPr>
            <a:endParaRPr lang="ru-RU" sz="4000" b="1" dirty="0"/>
          </a:p>
          <a:p>
            <a:pPr marL="0" indent="0" algn="ctr">
              <a:buNone/>
            </a:pP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70" y="6381328"/>
            <a:ext cx="1816817" cy="3690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4371459"/>
            <a:ext cx="2304256" cy="47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91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О Деловой игре</a:t>
            </a:r>
            <a:r>
              <a:rPr lang="ru-RU" altLang="zh-CN" sz="4000" b="1" i="0" u="none" strike="noStrike" dirty="0" smtClean="0">
                <a:solidFill>
                  <a:schemeClr val="bg1"/>
                </a:solidFill>
                <a:latin typeface="Cambria"/>
                <a:ea typeface="SimSun"/>
              </a:rPr>
              <a:t> «ВыДвижение»</a:t>
            </a:r>
            <a:endParaRPr lang="zh-CN" altLang="en-US" sz="4000" b="1" i="0" u="none" strike="noStrike" baseline="0" dirty="0" smtClean="0">
              <a:solidFill>
                <a:schemeClr val="bg1"/>
              </a:solidFill>
              <a:latin typeface="Cambria"/>
              <a:ea typeface="SimSu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2067" y="2492896"/>
            <a:ext cx="7408333" cy="3888432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/>
              <a:t>2011</a:t>
            </a:r>
            <a:r>
              <a:rPr lang="ru-RU" sz="2000" dirty="0" smtClean="0"/>
              <a:t> - создана при поддержке Минобразования РФ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2012</a:t>
            </a:r>
            <a:r>
              <a:rPr lang="ru-RU" sz="2000" dirty="0" smtClean="0"/>
              <a:t> – мероприятия в Республике Беларусь при поддержке Постоянного Комитета Союзного государства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2013</a:t>
            </a:r>
            <a:r>
              <a:rPr lang="ru-RU" sz="2000" dirty="0" smtClean="0"/>
              <a:t> – семинары для молодых инженеров Роскосмоса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2014-2015</a:t>
            </a:r>
            <a:r>
              <a:rPr lang="ru-RU" sz="2000" dirty="0" smtClean="0"/>
              <a:t> – семинары для волонтеров Юга России и Крыма при поддержке Ассоциации волонтерских центров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2017</a:t>
            </a:r>
            <a:r>
              <a:rPr lang="ru-RU" sz="2000" dirty="0" smtClean="0"/>
              <a:t> – семинары для молодежи Московской области при поддержке Федерального агентства по делам молодежи, Главного управления социальных коммуникаций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70" y="6381328"/>
            <a:ext cx="1816817" cy="3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ru-RU" altLang="zh-CN" sz="4000" b="1" dirty="0" smtClean="0">
                <a:solidFill>
                  <a:schemeClr val="bg1"/>
                </a:solidFill>
                <a:latin typeface="Cambria"/>
                <a:ea typeface="SimSun"/>
              </a:rPr>
              <a:t>Методики Деловой игры</a:t>
            </a:r>
            <a:endParaRPr lang="zh-CN" altLang="en-US" sz="4000" b="1" i="0" u="none" strike="noStrike" baseline="0" dirty="0" smtClean="0">
              <a:solidFill>
                <a:schemeClr val="bg1"/>
              </a:solidFill>
              <a:latin typeface="Cambria"/>
              <a:ea typeface="SimSu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Тест </a:t>
            </a:r>
            <a:r>
              <a:rPr lang="en-US" sz="2800" dirty="0" smtClean="0"/>
              <a:t>WD</a:t>
            </a:r>
            <a:r>
              <a:rPr lang="ru-RU" sz="2800" dirty="0" smtClean="0"/>
              <a:t> (20-30 минут)</a:t>
            </a:r>
          </a:p>
          <a:p>
            <a:endParaRPr lang="ru-RU" sz="2800" dirty="0" smtClean="0"/>
          </a:p>
          <a:p>
            <a:r>
              <a:rPr lang="ru-RU" sz="2800" dirty="0" smtClean="0"/>
              <a:t>Семинар-тренинг (2-6 часов, 1-2 дня)</a:t>
            </a:r>
          </a:p>
          <a:p>
            <a:endParaRPr lang="ru-RU" sz="2800" dirty="0" smtClean="0"/>
          </a:p>
          <a:p>
            <a:r>
              <a:rPr lang="ru-RU" sz="2800" dirty="0" smtClean="0"/>
              <a:t>Консультативное сопровождение проектов (от 12 месяцев)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70" y="6381328"/>
            <a:ext cx="1816817" cy="3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9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Тест </a:t>
            </a:r>
            <a:r>
              <a:rPr lang="en-US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WD</a:t>
            </a:r>
            <a:endParaRPr lang="zh-CN" altLang="en-US" sz="4000" b="1" i="0" u="none" strike="noStrike" baseline="0" dirty="0" smtClean="0">
              <a:solidFill>
                <a:schemeClr val="bg1"/>
              </a:solidFill>
              <a:latin typeface="Cambria"/>
              <a:ea typeface="SimSu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8024" y="2675466"/>
            <a:ext cx="4176462" cy="37058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Любой некоммерческий проект, какой угодно сложности и  продолжительности анализируется по 66 базовым мероприятиям. Вычисляется общий балл (вес) проекта.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70" y="6381328"/>
            <a:ext cx="1816817" cy="369041"/>
          </a:xfrm>
          <a:prstGeom prst="rect">
            <a:avLst/>
          </a:prstGeom>
        </p:spPr>
      </p:pic>
      <p:pic>
        <p:nvPicPr>
          <p:cNvPr id="5" name="Picture 6" descr="D:\РосНародСпорт\АНО НародСпорт\1-ДИ ВыДвижение\WD\wd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3740"/>
            <a:ext cx="3648075" cy="29718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:\РосНародСпорт\АНО НародСпорт\1-ДИ ВыДвижение\WD\wd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797327"/>
            <a:ext cx="3648075" cy="29718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:\РосНародСпорт\АНО НародСпорт\1-ДИ ВыДвижение\WD\wd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33" y="3795792"/>
            <a:ext cx="3648075" cy="29718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484783"/>
            <a:ext cx="5184576" cy="893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Семинар-тренинг</a:t>
            </a:r>
            <a:endParaRPr lang="zh-CN" altLang="en-US" sz="4000" b="1" i="0" u="none" strike="noStrike" baseline="0" dirty="0" smtClean="0">
              <a:solidFill>
                <a:schemeClr val="bg1"/>
              </a:solidFill>
              <a:latin typeface="Cambria"/>
              <a:ea typeface="SimSu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08105" y="2675466"/>
            <a:ext cx="3456382" cy="370586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Подробно рассматриваются личные и командные цели проектной работы;</a:t>
            </a:r>
          </a:p>
          <a:p>
            <a:endParaRPr lang="ru-RU" dirty="0" smtClean="0"/>
          </a:p>
          <a:p>
            <a:r>
              <a:rPr lang="ru-RU" dirty="0" smtClean="0"/>
              <a:t>Составляется список 25-30 событий, определяющих структуру проекта;</a:t>
            </a:r>
          </a:p>
          <a:p>
            <a:endParaRPr lang="ru-RU" dirty="0" smtClean="0"/>
          </a:p>
          <a:p>
            <a:r>
              <a:rPr lang="ru-RU" dirty="0" smtClean="0"/>
              <a:t>Формируется перечень вакансий в команде; </a:t>
            </a:r>
          </a:p>
          <a:p>
            <a:endParaRPr lang="ru-RU" dirty="0" smtClean="0"/>
          </a:p>
          <a:p>
            <a:r>
              <a:rPr lang="ru-RU" dirty="0" smtClean="0"/>
              <a:t>Кратко определяется окружение (партнеры, доноры, </a:t>
            </a:r>
            <a:r>
              <a:rPr lang="ru-RU" dirty="0" err="1" smtClean="0"/>
              <a:t>благоприобретатели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70" y="6381328"/>
            <a:ext cx="1816817" cy="369041"/>
          </a:xfrm>
          <a:prstGeom prst="rect">
            <a:avLst/>
          </a:prstGeom>
        </p:spPr>
      </p:pic>
      <p:pic>
        <p:nvPicPr>
          <p:cNvPr id="3074" name="Picture 2" descr="D:\РосНародСпорт\2016-2017\Муниципалитеты\Февраль 2017\Photo\20170217_1037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77" y="1556792"/>
            <a:ext cx="5014019" cy="282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2077" y="4509120"/>
            <a:ext cx="5014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На протяжении 2-6 часов команды создают проекты, участвуют в их обсуждении, </a:t>
            </a:r>
            <a:r>
              <a:rPr lang="ru-RU" sz="2400" dirty="0" smtClean="0">
                <a:solidFill>
                  <a:schemeClr val="tx2"/>
                </a:solidFill>
              </a:rPr>
              <a:t>защищаются перед аудиторией.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12-и месячное консультативное сопровождение проектов</a:t>
            </a:r>
            <a:endParaRPr lang="zh-CN" altLang="en-US" sz="4000" b="1" i="0" u="none" strike="noStrike" baseline="0" dirty="0" smtClean="0">
              <a:solidFill>
                <a:schemeClr val="bg1"/>
              </a:solidFill>
              <a:latin typeface="Cambria"/>
              <a:ea typeface="SimSu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75467"/>
            <a:ext cx="8568951" cy="3450696"/>
          </a:xfrm>
        </p:spPr>
        <p:txBody>
          <a:bodyPr/>
          <a:lstStyle/>
          <a:p>
            <a:r>
              <a:rPr lang="ru-RU" dirty="0" smtClean="0"/>
              <a:t>Подробный разбор вопросов самостоятельной проектной активности (через социальные сети или при личной встрече);</a:t>
            </a:r>
          </a:p>
          <a:p>
            <a:r>
              <a:rPr lang="ru-RU" dirty="0" smtClean="0"/>
              <a:t>Расчет потребностей в ресурсах, контактах, времени на запуск и реализацию событий в проекте;</a:t>
            </a:r>
          </a:p>
          <a:p>
            <a:r>
              <a:rPr lang="ru-RU" dirty="0" smtClean="0"/>
              <a:t>Привязка проекта (и отдельных событий) к календарным планам партнеров, поиск поддержки;</a:t>
            </a:r>
          </a:p>
          <a:p>
            <a:r>
              <a:rPr lang="ru-RU" dirty="0" smtClean="0"/>
              <a:t>Публикация промежуточных результатов в СМИ и т.д.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70" y="6381328"/>
            <a:ext cx="1816817" cy="3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Основные</a:t>
            </a:r>
            <a:r>
              <a:rPr lang="zh-CN" altLang="en-US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 </a:t>
            </a:r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документы</a:t>
            </a:r>
            <a:r>
              <a:rPr lang="zh-CN" altLang="en-US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 </a:t>
            </a:r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/>
            </a:r>
            <a:b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</a:br>
            <a:r>
              <a:rPr lang="ru-RU" altLang="zh-CN" sz="4000" b="1" i="0" u="none" strike="noStrike" baseline="0" dirty="0" smtClean="0">
                <a:solidFill>
                  <a:schemeClr val="bg1"/>
                </a:solidFill>
                <a:latin typeface="Cambria"/>
                <a:ea typeface="SimSun"/>
              </a:rPr>
              <a:t>Деловой игры «ВыДвижение»</a:t>
            </a:r>
            <a:endParaRPr lang="zh-CN" altLang="en-US" sz="4000" b="1" i="0" u="none" strike="noStrike" baseline="0" dirty="0" smtClean="0">
              <a:solidFill>
                <a:schemeClr val="bg1"/>
              </a:solidFill>
              <a:latin typeface="Cambria"/>
              <a:ea typeface="SimSu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70" y="6381328"/>
            <a:ext cx="1816817" cy="36904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143424" cy="319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78"/>
            <a:ext cx="2978080" cy="305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:\РосНародСпорт\АНО НародСпорт\1-ДИ ВыДвижение\WD\wd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60054"/>
            <a:ext cx="3648075" cy="29718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РосНародСпорт\АНО НародСпорт\1-ДИ ВыДвижение\WD\wd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780928"/>
            <a:ext cx="3648075" cy="29718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D:\РосНародСпорт\АНО НародСпорт\1-ДИ ВыДвижение\WD\wd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09528"/>
            <a:ext cx="3648075" cy="29718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06" y="3393504"/>
            <a:ext cx="3135990" cy="320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727</TotalTime>
  <Words>920</Words>
  <Application>Microsoft Office PowerPoint</Application>
  <PresentationFormat>Экран (4:3)</PresentationFormat>
  <Paragraphs>165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Проектная деятельность</vt:lpstr>
      <vt:lpstr>Шушаков Игорь</vt:lpstr>
      <vt:lpstr>ВКонтакте</vt:lpstr>
      <vt:lpstr>О Деловой игре «ВыДвижение»</vt:lpstr>
      <vt:lpstr>Методики Деловой игры</vt:lpstr>
      <vt:lpstr>Тест WD</vt:lpstr>
      <vt:lpstr>Семинар-тренинг</vt:lpstr>
      <vt:lpstr>12-и месячное консультативное сопровождение проектов</vt:lpstr>
      <vt:lpstr>Основные документы  Деловой игры «ВыДвижение»</vt:lpstr>
      <vt:lpstr>7-8 апреля. Что делаем?</vt:lpstr>
      <vt:lpstr>Документ Цели и ценности…</vt:lpstr>
      <vt:lpstr>Что делать с целями</vt:lpstr>
      <vt:lpstr>Концепция Деловой игры</vt:lpstr>
      <vt:lpstr>Как Концепция действует?</vt:lpstr>
      <vt:lpstr>Уход от манипулирования лидером</vt:lpstr>
      <vt:lpstr>Проекты РосНародСпорта</vt:lpstr>
      <vt:lpstr>Свободное владение проектом</vt:lpstr>
      <vt:lpstr>Направления консультативной помощи в 2017 году</vt:lpstr>
      <vt:lpstr>Часть II События Деловой игры «ВыДвижение»</vt:lpstr>
      <vt:lpstr>Как это работает?</vt:lpstr>
      <vt:lpstr>Как это выглядит?</vt:lpstr>
      <vt:lpstr>Как защищать проект?</vt:lpstr>
      <vt:lpstr>Как работает 12-месячное консультирование</vt:lpstr>
      <vt:lpstr>Выгоды от работы вместе</vt:lpstr>
      <vt:lpstr>Проекты под пристальным вниманием</vt:lpstr>
      <vt:lpstr>Кадровый резерв</vt:lpstr>
      <vt:lpstr>Рабочее совещание авторов проектов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</dc:title>
  <dc:creator>Мухлик</dc:creator>
  <cp:lastModifiedBy>Мухлик</cp:lastModifiedBy>
  <cp:revision>45</cp:revision>
  <cp:lastPrinted>2017-04-07T07:25:20Z</cp:lastPrinted>
  <dcterms:created xsi:type="dcterms:W3CDTF">2017-04-06T20:02:41Z</dcterms:created>
  <dcterms:modified xsi:type="dcterms:W3CDTF">2017-04-11T19:31:23Z</dcterms:modified>
</cp:coreProperties>
</file>